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C5C11-DFE3-48A1-AD7F-AB239168DBEE}" type="datetimeFigureOut">
              <a:rPr lang="en-US" smtClean="0"/>
              <a:pPr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CF8AD-9CA3-4238-88A9-B53F87515D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447800"/>
            <a:ext cx="7772400" cy="306705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Chapter </a:t>
            </a:r>
            <a:r>
              <a:rPr lang="en-US" b="1" dirty="0" smtClean="0"/>
              <a:t>12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	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International Business: </a:t>
            </a:r>
            <a:r>
              <a:rPr lang="en-US" b="1" dirty="0" smtClean="0">
                <a:solidFill>
                  <a:srgbClr val="FF0000"/>
                </a:solidFill>
              </a:rPr>
              <a:t>Opportunities and Challenges in a Flattening World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648200"/>
            <a:ext cx="6400800" cy="1752600"/>
          </a:xfrm>
        </p:spPr>
        <p:txBody>
          <a:bodyPr/>
          <a:lstStyle/>
          <a:p>
            <a:r>
              <a:rPr lang="en-US" b="1" dirty="0"/>
              <a:t>Chapter 12 Winning through Effective, Global Talent Management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Diversity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C000"/>
                </a:solidFill>
              </a:rPr>
              <a:t>Diversity helps company teams to come up with more creative and effective solutions. 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Teams </a:t>
            </a:r>
            <a:r>
              <a:rPr lang="en-US" dirty="0">
                <a:solidFill>
                  <a:srgbClr val="92D050"/>
                </a:solidFill>
              </a:rPr>
              <a:t>whose members have complementary skills are often more successful because members can see one another’s blind spots. </a:t>
            </a:r>
            <a:endParaRPr lang="en-US" dirty="0" smtClean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Diverse </a:t>
            </a:r>
            <a:r>
              <a:rPr lang="en-US" dirty="0">
                <a:solidFill>
                  <a:srgbClr val="00B0F0"/>
                </a:solidFill>
              </a:rPr>
              <a:t>people will probably make different kinds of errors, which also means that they’ll be more likely to catch and correct each other’s mistakes.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What Employees Want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Employees want to grow and develop, stretching their capabilities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>
                <a:solidFill>
                  <a:srgbClr val="FFC000"/>
                </a:solidFill>
              </a:rPr>
              <a:t>They </a:t>
            </a:r>
            <a:r>
              <a:rPr lang="en-US" dirty="0">
                <a:solidFill>
                  <a:srgbClr val="FFC000"/>
                </a:solidFill>
              </a:rPr>
              <a:t>want projects that engage their heads as well as their hearts</a:t>
            </a:r>
            <a:r>
              <a:rPr lang="en-US" dirty="0" smtClean="0">
                <a:solidFill>
                  <a:srgbClr val="FFC000"/>
                </a:solidFill>
              </a:rPr>
              <a:t>,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and they want to connect with the people and things that will help them achieve their professional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goals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What Employees Want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ways to provide this to your employees: </a:t>
            </a:r>
            <a:r>
              <a:rPr lang="en-US" dirty="0" smtClean="0"/>
              <a:t>First</a:t>
            </a:r>
            <a:r>
              <a:rPr lang="en-US" dirty="0"/>
              <a:t>,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connect people with mentors and help them build their networks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Research </a:t>
            </a:r>
            <a:r>
              <a:rPr lang="en-US" dirty="0"/>
              <a:t>suggests that </a:t>
            </a:r>
            <a:r>
              <a:rPr lang="en-US" dirty="0">
                <a:solidFill>
                  <a:srgbClr val="C00000"/>
                </a:solidFill>
              </a:rPr>
              <a:t>successful managers </a:t>
            </a:r>
            <a:r>
              <a:rPr lang="en-US" dirty="0">
                <a:solidFill>
                  <a:srgbClr val="FFC000"/>
                </a:solidFill>
              </a:rPr>
              <a:t>dedicate 70 percent more time to networking activities </a:t>
            </a:r>
            <a:r>
              <a:rPr lang="en-US" dirty="0"/>
              <a:t>and </a:t>
            </a:r>
            <a:r>
              <a:rPr lang="en-US" dirty="0">
                <a:solidFill>
                  <a:srgbClr val="0070C0"/>
                </a:solidFill>
              </a:rPr>
              <a:t>10 percent more time to communication than their less successful counterparts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What makes networks special?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Through </a:t>
            </a:r>
            <a:r>
              <a:rPr lang="en-US" dirty="0">
                <a:solidFill>
                  <a:srgbClr val="00B0F0"/>
                </a:solidFill>
              </a:rPr>
              <a:t>networks, people energize one another as well as learn, create, and find new opportunities for growth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92D050"/>
                </a:solidFill>
              </a:rPr>
              <a:t>Second, help connect people with a sense of purpose</a:t>
            </a:r>
            <a:r>
              <a:rPr lang="en-US" dirty="0" smtClean="0">
                <a:solidFill>
                  <a:srgbClr val="92D05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7030A0"/>
                </a:solidFill>
              </a:rPr>
              <a:t>Focusing on the need for purpose is especially important for younger workers, who rank meaningful work and challenging experiences at the top of their job-search lists.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Benefits of Good Talent </a:t>
            </a:r>
            <a:r>
              <a:rPr lang="en-US" b="1" dirty="0" smtClean="0">
                <a:solidFill>
                  <a:srgbClr val="FF0000"/>
                </a:solidFill>
              </a:rPr>
              <a:t>Management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B050"/>
                </a:solidFill>
              </a:rPr>
              <a:t>The survey results, reported in May 2008, show that there was indeed a relationship between a firm’s financial performance and its global talent-management practices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>
                <a:solidFill>
                  <a:srgbClr val="7030A0"/>
                </a:solidFill>
              </a:rPr>
              <a:t>Three </a:t>
            </a:r>
            <a:r>
              <a:rPr lang="en-US" dirty="0">
                <a:solidFill>
                  <a:srgbClr val="7030A0"/>
                </a:solidFill>
              </a:rPr>
              <a:t>talent-management practices, in particular, correlated highly with exceptional financial performance</a:t>
            </a:r>
            <a:r>
              <a:rPr lang="en-US" dirty="0" smtClean="0"/>
              <a:t>: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Creating globally consistent talent-evaluation processes</a:t>
            </a: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Achieving cultural diversity in a global setting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Developing and managing global leaders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Benefits of Good Talent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smtClean="0">
                <a:solidFill>
                  <a:srgbClr val="7030A0"/>
                </a:solidFill>
              </a:rPr>
              <a:t>The </a:t>
            </a:r>
            <a:r>
              <a:rPr lang="en-US" dirty="0">
                <a:solidFill>
                  <a:srgbClr val="7030A0"/>
                </a:solidFill>
              </a:rPr>
              <a:t>coming shortage of workers makes it imperative for managers to find, hire, retain, and develop their employees.</a:t>
            </a:r>
          </a:p>
          <a:p>
            <a:pPr lvl="0"/>
            <a:r>
              <a:rPr lang="en-US" dirty="0">
                <a:solidFill>
                  <a:srgbClr val="92D050"/>
                </a:solidFill>
              </a:rPr>
              <a:t>Managers first need to define the skills that the company will need for the future. </a:t>
            </a:r>
            <a:endParaRPr lang="en-US" dirty="0" smtClean="0">
              <a:solidFill>
                <a:srgbClr val="92D050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Then </a:t>
            </a:r>
            <a:r>
              <a:rPr lang="en-US" dirty="0">
                <a:solidFill>
                  <a:srgbClr val="FF0000"/>
                </a:solidFill>
              </a:rPr>
              <a:t>they can “make or buy”—that is, train or hire—employees with the needed skills.</a:t>
            </a:r>
          </a:p>
          <a:p>
            <a:pPr lvl="0"/>
            <a:r>
              <a:rPr lang="en-US" dirty="0">
                <a:solidFill>
                  <a:srgbClr val="00B0F0"/>
                </a:solidFill>
              </a:rPr>
              <a:t>Retaining these employees requires engaging them on the job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Good talent-management practices translate into improved financial performance for the company as a whole.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Effective Selection and Placement </a:t>
            </a:r>
            <a:r>
              <a:rPr lang="en-US" b="1" dirty="0" smtClean="0">
                <a:solidFill>
                  <a:srgbClr val="FF0000"/>
                </a:solidFill>
              </a:rPr>
              <a:t>Strategies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534400" cy="4876800"/>
          </a:xfrm>
        </p:spPr>
        <p:txBody>
          <a:bodyPr>
            <a:noAutofit/>
          </a:bodyPr>
          <a:lstStyle/>
          <a:p>
            <a:pPr lvl="0"/>
            <a:r>
              <a:rPr lang="en-US" sz="2400" dirty="0">
                <a:solidFill>
                  <a:srgbClr val="00B050"/>
                </a:solidFill>
              </a:rPr>
              <a:t>Effective selection and placement means finding and hiring the right employees for your organization and then putting them into the jobs for which they are best suited</a:t>
            </a:r>
            <a:r>
              <a:rPr lang="en-US" sz="2400" dirty="0" smtClean="0">
                <a:solidFill>
                  <a:srgbClr val="00B050"/>
                </a:solidFill>
              </a:rPr>
              <a:t>.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>
                <a:solidFill>
                  <a:srgbClr val="00B0F0"/>
                </a:solidFill>
              </a:rPr>
              <a:t>Providing an accurate and complete job description is a key step in the selection process.</a:t>
            </a:r>
          </a:p>
          <a:p>
            <a:pPr lvl="0"/>
            <a:r>
              <a:rPr lang="en-US" sz="2400" dirty="0">
                <a:solidFill>
                  <a:srgbClr val="7030A0"/>
                </a:solidFill>
              </a:rPr>
              <a:t>An important determination is whether the candidate’s personality is a good fit for the company’s culture</a:t>
            </a:r>
            <a:r>
              <a:rPr lang="en-US" sz="2400" dirty="0" smtClean="0">
                <a:solidFill>
                  <a:srgbClr val="7030A0"/>
                </a:solidFill>
              </a:rPr>
              <a:t>.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>
                <a:solidFill>
                  <a:srgbClr val="C00000"/>
                </a:solidFill>
              </a:rPr>
              <a:t>Interviewing is a common selection method</a:t>
            </a:r>
            <a:r>
              <a:rPr lang="en-US" sz="2400" dirty="0" smtClean="0">
                <a:solidFill>
                  <a:srgbClr val="C00000"/>
                </a:solidFill>
              </a:rPr>
              <a:t>.</a:t>
            </a:r>
          </a:p>
          <a:p>
            <a:pPr lvl="0"/>
            <a:r>
              <a:rPr lang="en-US" sz="2400" dirty="0" smtClean="0"/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</a:rPr>
              <a:t>Situational interviews ask candidates to describe how they handled specific situations in the past (experience-based situational interviews) </a:t>
            </a:r>
            <a:endParaRPr lang="en-US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0"/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and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how they would handle hypothetical questions in the future (future-oriented situational interviews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).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Effective Selection and Placement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Other selection tools include cognitive tests, personality inventories, and behavioral-traits assessments. </a:t>
            </a:r>
          </a:p>
          <a:p>
            <a:pPr lvl="0"/>
            <a:r>
              <a:rPr lang="en-US" dirty="0" smtClean="0">
                <a:solidFill>
                  <a:srgbClr val="7030A0"/>
                </a:solidFill>
              </a:rPr>
              <a:t>Specific personalities may be best suited for positions that require sales, teamwork, or entrepreneurship, respectively.</a:t>
            </a:r>
          </a:p>
          <a:p>
            <a:pPr lvl="0"/>
            <a:r>
              <a:rPr lang="en-US" dirty="0" smtClean="0">
                <a:solidFill>
                  <a:srgbClr val="FFC000"/>
                </a:solidFill>
              </a:rPr>
              <a:t>In our increasingly global economy, managers need to decide between using expatriates and hiring locals when staffing international locations</a:t>
            </a:r>
            <a:endParaRPr 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Roles of Pay Structure and Pay for Performance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rgbClr val="00B050"/>
                </a:solidFill>
              </a:rPr>
              <a:t>Compensation plans reward employees for contributing to company goals. </a:t>
            </a:r>
            <a:endParaRPr lang="en-US" dirty="0" smtClean="0">
              <a:solidFill>
                <a:srgbClr val="00B050"/>
              </a:solidFill>
            </a:endParaRPr>
          </a:p>
          <a:p>
            <a:pPr lvl="0"/>
            <a:r>
              <a:rPr lang="en-US" dirty="0" smtClean="0">
                <a:solidFill>
                  <a:srgbClr val="00B0F0"/>
                </a:solidFill>
              </a:rPr>
              <a:t>Pay </a:t>
            </a:r>
            <a:r>
              <a:rPr lang="en-US" dirty="0">
                <a:solidFill>
                  <a:srgbClr val="00B0F0"/>
                </a:solidFill>
              </a:rPr>
              <a:t>levels should reflect the value of each type of job to the company’s overall success</a:t>
            </a:r>
            <a:r>
              <a:rPr lang="en-US" dirty="0" smtClean="0">
                <a:solidFill>
                  <a:srgbClr val="00B0F0"/>
                </a:solidFill>
              </a:rPr>
              <a:t>.</a:t>
            </a:r>
          </a:p>
          <a:p>
            <a:pPr lvl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For some companies, technical jobs are the most vital, whereas for others frontline customer-service positions determine the success of the company against its competitors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Roles of Pay Structure and Pay for Performance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92D050"/>
                </a:solidFill>
              </a:rPr>
              <a:t>Companies </a:t>
            </a:r>
            <a:r>
              <a:rPr lang="en-US" dirty="0">
                <a:solidFill>
                  <a:srgbClr val="92D050"/>
                </a:solidFill>
              </a:rPr>
              <a:t>should identify the types of teams they have—parallel, work, project, or </a:t>
            </a:r>
            <a:r>
              <a:rPr lang="en-US" dirty="0">
                <a:solidFill>
                  <a:srgbClr val="00B0F0"/>
                </a:solidFill>
              </a:rPr>
              <a:t>partnership—and then choose the pay options that are most appropriate.</a:t>
            </a:r>
          </a:p>
          <a:p>
            <a:pPr lvl="0"/>
            <a:r>
              <a:rPr lang="en-US" dirty="0">
                <a:solidFill>
                  <a:srgbClr val="7030A0"/>
                </a:solidFill>
              </a:rPr>
              <a:t>Pay-for-performance plans tie an individual’s pay directly to their ability to meet performance targets</a:t>
            </a:r>
            <a:r>
              <a:rPr lang="en-US" dirty="0" smtClean="0">
                <a:solidFill>
                  <a:srgbClr val="7030A0"/>
                </a:solidFill>
              </a:rPr>
              <a:t>.</a:t>
            </a:r>
          </a:p>
          <a:p>
            <a:pPr lvl="0"/>
            <a:r>
              <a:rPr lang="en-US" dirty="0" smtClean="0"/>
              <a:t> </a:t>
            </a:r>
            <a:r>
              <a:rPr lang="en-US" dirty="0">
                <a:solidFill>
                  <a:srgbClr val="C00000"/>
                </a:solidFill>
              </a:rPr>
              <a:t>These plans can reward individual performance or team performance—or a combination of the two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HR as a Strategic </a:t>
            </a:r>
            <a:r>
              <a:rPr lang="en-US" b="1" dirty="0" smtClean="0"/>
              <a:t>Partner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The role of human resources management (HRM) </a:t>
            </a:r>
            <a:r>
              <a:rPr lang="en-US" dirty="0">
                <a:solidFill>
                  <a:srgbClr val="0070C0"/>
                </a:solidFill>
              </a:rPr>
              <a:t>is changing in business, </a:t>
            </a:r>
            <a:r>
              <a:rPr lang="en-US" dirty="0">
                <a:solidFill>
                  <a:srgbClr val="FF0000"/>
                </a:solidFill>
              </a:rPr>
              <a:t>particularly in international business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Previously considered a support function, </a:t>
            </a:r>
            <a:r>
              <a:rPr lang="en-US" dirty="0">
                <a:solidFill>
                  <a:srgbClr val="C00000"/>
                </a:solidFill>
              </a:rPr>
              <a:t>HRM is now becoming a strategic partner in helping a global company achieve its goals. 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/>
              <a:t>The </a:t>
            </a:r>
            <a:r>
              <a:rPr lang="en-US" dirty="0"/>
              <a:t>strategic approach to HRM—strategic human resources management (SHRM)—means going beyond administrative tasks such as payroll processing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Instead, </a:t>
            </a:r>
            <a:r>
              <a:rPr lang="en-US" dirty="0"/>
              <a:t>managers need to think more broadly and deeply about how employees will contribute to the company’s success.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Tying It All Together—Using the HRM Balanced Scorecard to Gauge and Manage Human Capital, Including Your Own</a:t>
            </a:r>
            <a:endParaRPr lang="fa-IR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Workforce mind-set and culture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Does the workforce understand the strategy and embrace it? </a:t>
            </a:r>
            <a:r>
              <a:rPr lang="en-US" dirty="0" smtClean="0">
                <a:solidFill>
                  <a:srgbClr val="00B0F0"/>
                </a:solidFill>
              </a:rPr>
              <a:t>Does the workforce have the culture needed to support strategy execution?</a:t>
            </a:r>
          </a:p>
          <a:p>
            <a:pPr lvl="0"/>
            <a:r>
              <a:rPr lang="en-US" b="1" dirty="0" smtClean="0">
                <a:solidFill>
                  <a:srgbClr val="92D050"/>
                </a:solidFill>
              </a:rPr>
              <a:t>Workforce competencies</a:t>
            </a:r>
            <a:r>
              <a:rPr lang="en-US" b="1" dirty="0" smtClean="0"/>
              <a:t>.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C000"/>
                </a:solidFill>
              </a:rPr>
              <a:t>Does the workforce, especially in the strategically important or “A” positions, have the skills it needs to execute the strategy?          </a:t>
            </a:r>
            <a:r>
              <a:rPr lang="en-US" sz="3000" dirty="0" smtClean="0">
                <a:solidFill>
                  <a:srgbClr val="00B0F0"/>
                </a:solidFill>
              </a:rPr>
              <a:t>(Remember that “A” positions are those job categories most vital to the company’s success.)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Tying It All Together—Using the HRM Balanced Scorecard to Gauge and Manage Human Capital, Including Your Own</a:t>
            </a:r>
            <a:endParaRPr lang="fa-IR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>
                <a:solidFill>
                  <a:srgbClr val="92D050"/>
                </a:solidFill>
              </a:rPr>
              <a:t>Leadership and workforce behaviors</a:t>
            </a:r>
            <a:r>
              <a:rPr lang="en-US" b="1" dirty="0" smtClean="0">
                <a:solidFill>
                  <a:srgbClr val="0070C0"/>
                </a:solidFill>
              </a:rPr>
              <a:t>.</a:t>
            </a:r>
            <a:r>
              <a:rPr lang="en-US" dirty="0" smtClean="0">
                <a:solidFill>
                  <a:srgbClr val="0070C0"/>
                </a:solidFill>
              </a:rPr>
              <a:t> Are the leadership team and workforce consistently behaving in ways that will lead to the attainment of the company’s key strategic objectives</a:t>
            </a:r>
            <a:r>
              <a:rPr lang="en-US" dirty="0" smtClean="0"/>
              <a:t>?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Workforce success.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Has the workforce achieved the key strategic objectives for the business?</a:t>
            </a:r>
          </a:p>
          <a:p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sz="3000" dirty="0" smtClean="0">
                <a:solidFill>
                  <a:srgbClr val="FFC000"/>
                </a:solidFill>
              </a:rPr>
              <a:t>(If the organization can answer yes to the first three elements, then the answer should be yes here as well.) </a:t>
            </a:r>
            <a:endParaRPr lang="fa-IR" sz="30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solidFill>
                  <a:srgbClr val="FF0000"/>
                </a:solidFill>
              </a:rPr>
              <a:t>as summarized in the following figure, the Workforce Scorecard has four key sequential elements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4" name="Picture 3" descr="http://2012books.lardbucket.org/books/international-business-opportunities-and-challenges-in-a-flattening-world/section_16/59945649e53e3fac7ebff2da3e22179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rgbClr val="00B050"/>
                </a:solidFill>
              </a:rPr>
              <a:t>The Balanced Scorecard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when applied to HRM, </a:t>
            </a:r>
            <a:r>
              <a:rPr lang="en-US" dirty="0" smtClean="0">
                <a:solidFill>
                  <a:srgbClr val="7030A0"/>
                </a:solidFill>
              </a:rPr>
              <a:t>helps managers align all HRM activities with the company’s strategic goals</a:t>
            </a:r>
            <a:r>
              <a:rPr lang="en-US" dirty="0" smtClean="0"/>
              <a:t>. </a:t>
            </a: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Assigning metrics to the HRM activities </a:t>
            </a: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lets managers track progress on goals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 and ensure that they’re working toward strategic objectives.</a:t>
            </a:r>
          </a:p>
          <a:p>
            <a:pPr lvl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It adds rigor and lets managers quickly identify gaps.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>
            <a:normAutofit/>
          </a:bodyPr>
          <a:lstStyle/>
          <a:p>
            <a:pPr lvl="0"/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Companies that measure intangibles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such as employee performance, innovation, and change </a:t>
            </a:r>
            <a:r>
              <a:rPr lang="en-US" dirty="0" smtClean="0">
                <a:solidFill>
                  <a:srgbClr val="00B050"/>
                </a:solidFill>
              </a:rPr>
              <a:t>perform better financially than companies that don’t use such metrics.</a:t>
            </a:r>
          </a:p>
          <a:p>
            <a:pPr lvl="0"/>
            <a:r>
              <a:rPr lang="en-US" dirty="0" smtClean="0">
                <a:solidFill>
                  <a:srgbClr val="C00000"/>
                </a:solidFill>
              </a:rPr>
              <a:t>Rather than investing equally in training for all jobs, </a:t>
            </a:r>
            <a:r>
              <a:rPr lang="en-US" dirty="0" smtClean="0">
                <a:solidFill>
                  <a:srgbClr val="FFC000"/>
                </a:solidFill>
              </a:rPr>
              <a:t>a company should invest disproportionately more </a:t>
            </a:r>
            <a:r>
              <a:rPr lang="en-US" dirty="0" smtClean="0">
                <a:solidFill>
                  <a:srgbClr val="00B0F0"/>
                </a:solidFill>
              </a:rPr>
              <a:t>in developing the people in the key strategic (“A”) jobs on which the company’s success is most dependent.</a:t>
            </a:r>
          </a:p>
          <a:p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The following are some questions that HRM should be prepared to answer in this new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>
                <a:solidFill>
                  <a:srgbClr val="92D050"/>
                </a:solidFill>
              </a:rPr>
              <a:t>Competence</a:t>
            </a:r>
            <a:r>
              <a:rPr lang="en-US" b="1" dirty="0"/>
              <a:t>.</a:t>
            </a:r>
            <a:r>
              <a:rPr lang="en-US" dirty="0"/>
              <a:t> To what extent does our company have the required knowledge, skills, and abilities to implement its strategy?</a:t>
            </a:r>
          </a:p>
          <a:p>
            <a:pPr lvl="0"/>
            <a:r>
              <a:rPr lang="en-US" b="1" dirty="0">
                <a:solidFill>
                  <a:srgbClr val="7030A0"/>
                </a:solidFill>
              </a:rPr>
              <a:t>Consequence</a:t>
            </a:r>
            <a:r>
              <a:rPr lang="en-US" b="1" dirty="0"/>
              <a:t>.</a:t>
            </a:r>
            <a:r>
              <a:rPr lang="en-US" dirty="0"/>
              <a:t> To what extent does our company have the right measures, rewards, and incentives in place to align people’s efforts with the company strategy?</a:t>
            </a:r>
          </a:p>
          <a:p>
            <a:pPr lvl="0"/>
            <a:r>
              <a:rPr lang="en-US" b="1" dirty="0">
                <a:solidFill>
                  <a:srgbClr val="00B0F0"/>
                </a:solidFill>
              </a:rPr>
              <a:t>Governance</a:t>
            </a:r>
            <a:r>
              <a:rPr lang="en-US" b="1" dirty="0"/>
              <a:t>.</a:t>
            </a:r>
            <a:r>
              <a:rPr lang="en-US" dirty="0"/>
              <a:t> To what extent does our company have the right structures, communications systems, and policies to create a high-performing organization?</a:t>
            </a:r>
          </a:p>
          <a:p>
            <a:pPr lvl="0"/>
            <a:r>
              <a:rPr lang="en-US" b="1" dirty="0">
                <a:solidFill>
                  <a:srgbClr val="FFC000"/>
                </a:solidFill>
              </a:rPr>
              <a:t>Learning and Leadership</a:t>
            </a:r>
            <a:r>
              <a:rPr lang="en-US" b="1" dirty="0"/>
              <a:t>.</a:t>
            </a:r>
            <a:r>
              <a:rPr lang="en-US" dirty="0"/>
              <a:t> To what extent can our company respond to uncertainty and learn and adapt to change quickly?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Importance of Human Capital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92D050"/>
                </a:solidFill>
              </a:rPr>
              <a:t>Employees provide an organization’s human capital</a:t>
            </a:r>
            <a:r>
              <a:rPr lang="en-US" dirty="0" smtClean="0">
                <a:solidFill>
                  <a:srgbClr val="92D05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Your human capital is the </a:t>
            </a:r>
            <a:r>
              <a:rPr lang="en-US" dirty="0">
                <a:solidFill>
                  <a:srgbClr val="00B0F0"/>
                </a:solidFill>
              </a:rPr>
              <a:t>set of skills </a:t>
            </a:r>
            <a:r>
              <a:rPr lang="en-US" dirty="0"/>
              <a:t>that you have acquired on the job—through training and experience—which increase your value in the marketplace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Definition of </a:t>
            </a:r>
            <a:r>
              <a:rPr lang="en-US" dirty="0"/>
              <a:t>an organization’s human capital </a:t>
            </a:r>
            <a:r>
              <a:rPr lang="en-US" dirty="0" smtClean="0"/>
              <a:t>: </a:t>
            </a:r>
            <a:r>
              <a:rPr lang="en-US" dirty="0"/>
              <a:t>“</a:t>
            </a:r>
            <a:r>
              <a:rPr lang="en-US" dirty="0">
                <a:solidFill>
                  <a:srgbClr val="7030A0"/>
                </a:solidFill>
              </a:rPr>
              <a:t>the collective sum of the attributes, life experience, knowledge, inventiveness, energy, and enthusiasm that its people choose to invest in their work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Key Elements of HRM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Selection and Placement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Job Design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Compensation and Rewards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Diversity Management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Selection and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nature </a:t>
            </a:r>
            <a:r>
              <a:rPr lang="en-US" dirty="0"/>
              <a:t>of the jobs </a:t>
            </a:r>
            <a:r>
              <a:rPr lang="en-US" dirty="0" smtClean="0"/>
              <a:t>expected </a:t>
            </a:r>
            <a:r>
              <a:rPr lang="en-US" dirty="0"/>
              <a:t>to fulfill early in the hiring </a:t>
            </a:r>
            <a:r>
              <a:rPr lang="en-US" dirty="0" smtClean="0"/>
              <a:t>process includes :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explaining </a:t>
            </a:r>
            <a:r>
              <a:rPr lang="en-US" dirty="0">
                <a:solidFill>
                  <a:srgbClr val="00B050"/>
                </a:solidFill>
              </a:rPr>
              <a:t>the technical competencies </a:t>
            </a:r>
            <a:r>
              <a:rPr lang="en-US" dirty="0"/>
              <a:t>needed (e.g., collecting</a:t>
            </a:r>
            <a:r>
              <a:rPr lang="en-US" dirty="0">
                <a:solidFill>
                  <a:srgbClr val="FFC000"/>
                </a:solidFill>
              </a:rPr>
              <a:t> statistical data) and defining behavioral competencies. </a:t>
            </a:r>
            <a:endParaRPr lang="en-US" dirty="0" smtClean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0070C0"/>
                </a:solidFill>
              </a:rPr>
              <a:t>Behavioral </a:t>
            </a:r>
            <a:r>
              <a:rPr lang="en-US" dirty="0">
                <a:solidFill>
                  <a:srgbClr val="0070C0"/>
                </a:solidFill>
              </a:rPr>
              <a:t>competencies may have a customer focus</a:t>
            </a:r>
            <a:r>
              <a:rPr lang="en-US" dirty="0"/>
              <a:t>, such as the ability to show empathy and support of customers’ feelings and points of view, or a work-management focus, such as the ability to complete tasks efficiently or to know when to seek guidance.</a:t>
            </a:r>
          </a:p>
          <a:p>
            <a:r>
              <a:rPr lang="en-US" dirty="0"/>
              <a:t>In addition, an SHRM best practice is to make the </a:t>
            </a:r>
            <a:r>
              <a:rPr lang="en-US" dirty="0">
                <a:solidFill>
                  <a:srgbClr val="7030A0"/>
                </a:solidFill>
              </a:rPr>
              <a:t>organization’s culture clear by discussing the values that underpin the organization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Job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Job </a:t>
            </a:r>
            <a:r>
              <a:rPr lang="en-US" dirty="0"/>
              <a:t>design refers to </a:t>
            </a:r>
            <a:r>
              <a:rPr lang="en-US" dirty="0">
                <a:solidFill>
                  <a:srgbClr val="0070C0"/>
                </a:solidFill>
              </a:rPr>
              <a:t>the process of combining tasks to form a whole job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C00000"/>
                </a:solidFill>
              </a:rPr>
              <a:t>The goal is to design jobs that involve doing a whole piece of work and that are challenging but ultimately doable for the employee</a:t>
            </a:r>
            <a:r>
              <a:rPr lang="en-US" dirty="0" smtClean="0">
                <a:solidFill>
                  <a:srgbClr val="C00000"/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00B050"/>
                </a:solidFill>
              </a:rPr>
              <a:t>Job design also takes into account issues of health and safety of the worker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0070C0"/>
                </a:solidFill>
              </a:rPr>
              <a:t>When planning jobs or assigning people to jobs, HR managers also consider training </a:t>
            </a:r>
            <a:r>
              <a:rPr lang="en-US" dirty="0"/>
              <a:t>(ensuring that employees to have the knowledge and skills to perform all parts of their job) </a:t>
            </a:r>
            <a:r>
              <a:rPr lang="en-US" dirty="0">
                <a:solidFill>
                  <a:srgbClr val="FFC000"/>
                </a:solidFill>
              </a:rPr>
              <a:t>and giving them the authority and accountability to do so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Compensation and Rewards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8392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The </a:t>
            </a:r>
            <a:r>
              <a:rPr lang="en-US" b="1" dirty="0">
                <a:solidFill>
                  <a:srgbClr val="FFC000"/>
                </a:solidFill>
              </a:rPr>
              <a:t>SHRM function also includes evaluating and paying people on the basis of their performance—not simply for showing up to the job</a:t>
            </a:r>
            <a:r>
              <a:rPr lang="en-US" b="1" dirty="0" smtClean="0">
                <a:solidFill>
                  <a:srgbClr val="FFC000"/>
                </a:solidFill>
              </a:rPr>
              <a:t>.</a:t>
            </a:r>
          </a:p>
          <a:p>
            <a:r>
              <a:rPr lang="en-US" b="1" dirty="0" smtClean="0"/>
              <a:t> </a:t>
            </a:r>
            <a:r>
              <a:rPr lang="en-US" b="1" dirty="0"/>
              <a:t>Firms must offer </a:t>
            </a:r>
            <a:r>
              <a:rPr lang="en-US" b="1" dirty="0">
                <a:solidFill>
                  <a:srgbClr val="92D050"/>
                </a:solidFill>
              </a:rPr>
              <a:t>rewards for skill development and organizational performance</a:t>
            </a:r>
            <a:r>
              <a:rPr lang="en-US" b="1" dirty="0"/>
              <a:t>, </a:t>
            </a:r>
            <a:r>
              <a:rPr lang="en-US" b="1" dirty="0">
                <a:solidFill>
                  <a:srgbClr val="7030A0"/>
                </a:solidFill>
              </a:rPr>
              <a:t>emphasizing teamwork, collaboration, and responsibility for performance. </a:t>
            </a: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Good </a:t>
            </a:r>
            <a:r>
              <a:rPr lang="en-US" b="1" dirty="0"/>
              <a:t>compensation systems include </a:t>
            </a:r>
            <a:r>
              <a:rPr lang="en-US" b="1" dirty="0">
                <a:solidFill>
                  <a:srgbClr val="C00000"/>
                </a:solidFill>
              </a:rPr>
              <a:t>incentives, </a:t>
            </a:r>
            <a:r>
              <a:rPr lang="en-US" b="1" dirty="0" err="1">
                <a:solidFill>
                  <a:srgbClr val="C00000"/>
                </a:solidFill>
              </a:rPr>
              <a:t>gainsharing</a:t>
            </a:r>
            <a:r>
              <a:rPr lang="en-US" b="1" dirty="0">
                <a:solidFill>
                  <a:srgbClr val="C00000"/>
                </a:solidFill>
              </a:rPr>
              <a:t>, profit sharing, and skill-based pay </a:t>
            </a:r>
            <a:r>
              <a:rPr lang="en-US" b="1" dirty="0"/>
              <a:t>t</a:t>
            </a:r>
            <a:r>
              <a:rPr lang="en-US" b="1" dirty="0">
                <a:solidFill>
                  <a:schemeClr val="bg2">
                    <a:lumMod val="50000"/>
                  </a:schemeClr>
                </a:solidFill>
              </a:rPr>
              <a:t>hat rewards employees who learn new skills and put those skills to work for the organization. </a:t>
            </a: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Employees </a:t>
            </a:r>
            <a:r>
              <a:rPr lang="en-US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who are trained in problem solving and a broad range of skills are more likely to grow on the job and feel more satisfaction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Their training enables them to make more valuable contributions to the company, which, in turn, gains them higher rewards and greater commitment to the company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Diversity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Another </a:t>
            </a:r>
            <a:r>
              <a:rPr lang="en-US" dirty="0"/>
              <a:t>key to successful SHRM in today’s business environment is embracing diversity.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past decades, “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diversity” meant avoiding discrimination against women and minorities in hiring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Today, diversity goes far beyond this limited definition; </a:t>
            </a:r>
            <a:r>
              <a:rPr lang="en-US" dirty="0">
                <a:solidFill>
                  <a:srgbClr val="00B050"/>
                </a:solidFill>
              </a:rPr>
              <a:t>diversity management involves actively appreciating and using the differing perspectives and ideas that individuals bring to the workplace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>
                <a:solidFill>
                  <a:srgbClr val="FFC000"/>
                </a:solidFill>
              </a:rPr>
              <a:t>Diversity is an invaluable contributor to innovation and problem-solving success.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1690</Words>
  <Application>Microsoft Office PowerPoint</Application>
  <PresentationFormat>On-screen Show (4:3)</PresentationFormat>
  <Paragraphs>102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Office Theme</vt:lpstr>
      <vt:lpstr>Chapter 12   International Business: Opportunities and Challenges in a Flattening World </vt:lpstr>
      <vt:lpstr>HR as a Strategic Partner</vt:lpstr>
      <vt:lpstr>The following are some questions that HRM should be prepared to answer in this new world</vt:lpstr>
      <vt:lpstr>The Importance of Human Capital</vt:lpstr>
      <vt:lpstr>Key Elements of HRM</vt:lpstr>
      <vt:lpstr>Selection and Placement</vt:lpstr>
      <vt:lpstr>Job Design</vt:lpstr>
      <vt:lpstr>Compensation and Rewards</vt:lpstr>
      <vt:lpstr>Diversity Management</vt:lpstr>
      <vt:lpstr>Diversity Management</vt:lpstr>
      <vt:lpstr>What Employees Want</vt:lpstr>
      <vt:lpstr>What Employees Want</vt:lpstr>
      <vt:lpstr>What makes networks special?</vt:lpstr>
      <vt:lpstr>Benefits of Good Talent Management</vt:lpstr>
      <vt:lpstr>Benefits of Good Talent Management</vt:lpstr>
      <vt:lpstr>Effective Selection and Placement Strategies</vt:lpstr>
      <vt:lpstr>Effective Selection and Placement Strategies</vt:lpstr>
      <vt:lpstr>The Roles of Pay Structure and Pay for Performance</vt:lpstr>
      <vt:lpstr>The Roles of Pay Structure and Pay for Performance</vt:lpstr>
      <vt:lpstr>Tying It All Together—Using the HRM Balanced Scorecard to Gauge and Manage Human Capital, Including Your Own</vt:lpstr>
      <vt:lpstr>Tying It All Together—Using the HRM Balanced Scorecard to Gauge and Manage Human Capital, Including Your Own</vt:lpstr>
      <vt:lpstr>as summarized in the following figure, the Workforce Scorecard has four key sequential elements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Server</dc:creator>
  <cp:lastModifiedBy>sonaymomeni</cp:lastModifiedBy>
  <cp:revision>20</cp:revision>
  <dcterms:created xsi:type="dcterms:W3CDTF">2013-05-11T13:03:54Z</dcterms:created>
  <dcterms:modified xsi:type="dcterms:W3CDTF">2018-04-11T20:12:31Z</dcterms:modified>
</cp:coreProperties>
</file>